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1" r:id="rId1"/>
  </p:sldMasterIdLst>
  <p:notesMasterIdLst>
    <p:notesMasterId r:id="rId9"/>
  </p:notesMasterIdLst>
  <p:sldIdLst>
    <p:sldId id="298" r:id="rId2"/>
    <p:sldId id="257" r:id="rId3"/>
    <p:sldId id="258" r:id="rId4"/>
    <p:sldId id="259" r:id="rId5"/>
    <p:sldId id="260" r:id="rId6"/>
    <p:sldId id="301" r:id="rId7"/>
    <p:sldId id="299" r:id="rId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5" d="100"/>
          <a:sy n="145" d="100"/>
        </p:scale>
        <p:origin x="62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13335" y="601724"/>
            <a:ext cx="6477805" cy="1906073"/>
          </a:xfrm>
        </p:spPr>
        <p:txBody>
          <a:bodyPr bIns="0" anchor="b">
            <a:normAutofit/>
          </a:bodyPr>
          <a:lstStyle>
            <a:lvl1pPr algn="l">
              <a:defRPr sz="4950"/>
            </a:lvl1pPr>
          </a:lstStyle>
          <a:p>
            <a:r>
              <a:rPr lang="en-US"/>
              <a:t>Click to edit Master title style</a:t>
            </a:r>
            <a:endParaRPr lang="en-US" dirty="0"/>
          </a:p>
        </p:txBody>
      </p:sp>
      <p:sp>
        <p:nvSpPr>
          <p:cNvPr id="3" name="Subtitle 2"/>
          <p:cNvSpPr>
            <a:spLocks noGrp="1"/>
          </p:cNvSpPr>
          <p:nvPr>
            <p:ph type="subTitle" idx="1"/>
          </p:nvPr>
        </p:nvSpPr>
        <p:spPr>
          <a:xfrm>
            <a:off x="1813335" y="2648403"/>
            <a:ext cx="6477804" cy="733216"/>
          </a:xfrm>
        </p:spPr>
        <p:txBody>
          <a:bodyPr tIns="91440" bIns="91440">
            <a:normAutofit/>
          </a:bodyPr>
          <a:lstStyle>
            <a:lvl1pPr marL="0" indent="0" algn="l">
              <a:buNone/>
              <a:defRPr sz="1350" b="0" cap="all" baseline="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12/4/2023</a:t>
            </a:fld>
            <a:endParaRPr lang="en-US" dirty="0"/>
          </a:p>
        </p:txBody>
      </p:sp>
      <p:sp>
        <p:nvSpPr>
          <p:cNvPr id="5" name="Footer Placeholder 4"/>
          <p:cNvSpPr>
            <a:spLocks noGrp="1"/>
          </p:cNvSpPr>
          <p:nvPr>
            <p:ph type="ftr" sz="quarter" idx="11"/>
          </p:nvPr>
        </p:nvSpPr>
        <p:spPr>
          <a:xfrm>
            <a:off x="1812376" y="246981"/>
            <a:ext cx="3730436" cy="231901"/>
          </a:xfrm>
        </p:spPr>
        <p:txBody>
          <a:bodyPr/>
          <a:lstStyle/>
          <a:p>
            <a:endParaRPr lang="en-US" dirty="0"/>
          </a:p>
        </p:txBody>
      </p:sp>
      <p:sp>
        <p:nvSpPr>
          <p:cNvPr id="6" name="Slide Number Placeholder 5"/>
          <p:cNvSpPr>
            <a:spLocks noGrp="1"/>
          </p:cNvSpPr>
          <p:nvPr>
            <p:ph type="sldNum" sz="quarter" idx="12"/>
          </p:nvPr>
        </p:nvSpPr>
        <p:spPr>
          <a:xfrm>
            <a:off x="1078249" y="599230"/>
            <a:ext cx="608264" cy="377684"/>
          </a:xfrm>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5" name="Straight Connector 14"/>
          <p:cNvCxnSpPr/>
          <p:nvPr/>
        </p:nvCxnSpPr>
        <p:spPr>
          <a:xfrm>
            <a:off x="1813335" y="2646407"/>
            <a:ext cx="647780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7391668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26" name="Straight Connector 25"/>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462408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79333" y="599230"/>
            <a:ext cx="1211807" cy="3494917"/>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83504" y="599230"/>
            <a:ext cx="5871623" cy="34949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5" name="Straight Connector 14"/>
          <p:cNvCxnSpPr/>
          <p:nvPr/>
        </p:nvCxnSpPr>
        <p:spPr>
          <a:xfrm>
            <a:off x="7079333" y="599230"/>
            <a:ext cx="0" cy="349491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5555320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872197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33" name="Straight Connector 32"/>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22668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90679" y="1317097"/>
            <a:ext cx="6482366" cy="1415963"/>
          </a:xfrm>
        </p:spPr>
        <p:txBody>
          <a:bodyPr anchor="b">
            <a:normAutofit/>
          </a:bodyPr>
          <a:lstStyle>
            <a:lvl1pPr algn="l">
              <a:defRPr sz="2700"/>
            </a:lvl1pPr>
          </a:lstStyle>
          <a:p>
            <a:r>
              <a:rPr lang="en-US"/>
              <a:t>Click to edit Master title style</a:t>
            </a:r>
            <a:endParaRPr lang="en-US" dirty="0"/>
          </a:p>
        </p:txBody>
      </p:sp>
      <p:sp>
        <p:nvSpPr>
          <p:cNvPr id="3" name="Text Placeholder 2"/>
          <p:cNvSpPr>
            <a:spLocks noGrp="1"/>
          </p:cNvSpPr>
          <p:nvPr>
            <p:ph type="body" idx="1"/>
          </p:nvPr>
        </p:nvSpPr>
        <p:spPr>
          <a:xfrm>
            <a:off x="1090679" y="2854647"/>
            <a:ext cx="6472835" cy="759697"/>
          </a:xfrm>
        </p:spPr>
        <p:txBody>
          <a:bodyPr tIns="91440">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5" name="Straight Connector 14"/>
          <p:cNvCxnSpPr/>
          <p:nvPr/>
        </p:nvCxnSpPr>
        <p:spPr>
          <a:xfrm>
            <a:off x="1090679" y="2853739"/>
            <a:ext cx="64728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6208726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86913" y="603667"/>
            <a:ext cx="7204226" cy="79447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85498" y="1508159"/>
            <a:ext cx="3483864" cy="25864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10328" y="1513007"/>
            <a:ext cx="3483864" cy="2581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35" name="Straight Connector 3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3664451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85394" y="603123"/>
            <a:ext cx="7205746" cy="79223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85393" y="1514662"/>
            <a:ext cx="3483864" cy="601457"/>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085393" y="2118202"/>
            <a:ext cx="3483864" cy="19833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9272" y="1517253"/>
            <a:ext cx="3483864" cy="601678"/>
          </a:xfr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09272" y="2116119"/>
            <a:ext cx="3483864" cy="1978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29" name="Straight Connector 28"/>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2173549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25" name="Straight Connector 2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7273669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80199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3504" y="599230"/>
            <a:ext cx="2454824" cy="1685338"/>
          </a:xfrm>
        </p:spPr>
        <p:txBody>
          <a:bodyPr anchor="b">
            <a:normAutofit/>
          </a:bodyPr>
          <a:lstStyle>
            <a:lvl1pPr algn="l">
              <a:defRPr sz="1800"/>
            </a:lvl1pPr>
          </a:lstStyle>
          <a:p>
            <a:r>
              <a:rPr lang="en-US"/>
              <a:t>Click to edit Master title style</a:t>
            </a:r>
            <a:endParaRPr lang="en-US" dirty="0"/>
          </a:p>
        </p:txBody>
      </p:sp>
      <p:sp>
        <p:nvSpPr>
          <p:cNvPr id="3" name="Content Placeholder 2"/>
          <p:cNvSpPr>
            <a:spLocks noGrp="1"/>
          </p:cNvSpPr>
          <p:nvPr>
            <p:ph idx="1"/>
          </p:nvPr>
        </p:nvSpPr>
        <p:spPr>
          <a:xfrm>
            <a:off x="3782785" y="599230"/>
            <a:ext cx="4509353" cy="349412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83504" y="2404119"/>
            <a:ext cx="2456260" cy="1686136"/>
          </a:xfr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17" name="Straight Connector 16"/>
          <p:cNvCxnSpPr/>
          <p:nvPr/>
        </p:nvCxnSpPr>
        <p:spPr>
          <a:xfrm>
            <a:off x="1086210" y="2404118"/>
            <a:ext cx="24521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7924208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5608041" y="361628"/>
            <a:ext cx="3055900" cy="3861826"/>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088405" y="847135"/>
            <a:ext cx="4149246" cy="1372938"/>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3292" y="841907"/>
            <a:ext cx="2093378" cy="2899745"/>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1087747" y="2359494"/>
            <a:ext cx="4143303" cy="1502807"/>
          </a:xfrm>
        </p:spPr>
        <p:txBody>
          <a:bodyPr>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1085537" y="4102393"/>
            <a:ext cx="4145513" cy="240092"/>
          </a:xfrm>
        </p:spPr>
        <p:txBody>
          <a:bodyPr/>
          <a:lstStyle>
            <a:lvl1pPr algn="l">
              <a:defRPr/>
            </a:lvl1pPr>
          </a:lstStyle>
          <a:p>
            <a:fld id="{48A87A34-81AB-432B-8DAE-1953F412C126}" type="datetimeFigureOut">
              <a:rPr lang="en-US" dirty="0"/>
              <a:pPr/>
              <a:t>12/4/2023</a:t>
            </a:fld>
            <a:endParaRPr lang="en-US" dirty="0"/>
          </a:p>
        </p:txBody>
      </p:sp>
      <p:sp>
        <p:nvSpPr>
          <p:cNvPr id="6" name="Footer Placeholder 5"/>
          <p:cNvSpPr>
            <a:spLocks noGrp="1"/>
          </p:cNvSpPr>
          <p:nvPr>
            <p:ph type="ftr" sz="quarter" idx="11"/>
          </p:nvPr>
        </p:nvSpPr>
        <p:spPr>
          <a:xfrm>
            <a:off x="1085537" y="238981"/>
            <a:ext cx="4155753" cy="240698"/>
          </a:xfrm>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cxnSp>
        <p:nvCxnSpPr>
          <p:cNvPr id="31" name="Straight Connector 30"/>
          <p:cNvCxnSpPr/>
          <p:nvPr/>
        </p:nvCxnSpPr>
        <p:spPr>
          <a:xfrm>
            <a:off x="1085537" y="2357704"/>
            <a:ext cx="414551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2871019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1514607"/>
            <a:ext cx="9144000" cy="3079456"/>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4">
            <a:extLst>
              <a:ext uri="{28A0092B-C50C-407E-A947-70E740481C1C}">
                <a14:useLocalDpi xmlns:a14="http://schemas.microsoft.com/office/drawing/2010/main" val="0"/>
              </a:ext>
            </a:extLst>
          </a:blip>
          <a:srcRect t="1538" b="-1538"/>
          <a:stretch/>
        </p:blipFill>
        <p:spPr bwMode="black">
          <a:xfrm>
            <a:off x="0" y="4594860"/>
            <a:ext cx="9144000" cy="557213"/>
          </a:xfrm>
          <a:prstGeom prst="rect">
            <a:avLst/>
          </a:prstGeom>
        </p:spPr>
      </p:pic>
      <p:sp>
        <p:nvSpPr>
          <p:cNvPr id="2" name="Title Placeholder 1"/>
          <p:cNvSpPr>
            <a:spLocks noGrp="1"/>
          </p:cNvSpPr>
          <p:nvPr>
            <p:ph type="title"/>
          </p:nvPr>
        </p:nvSpPr>
        <p:spPr>
          <a:xfrm>
            <a:off x="1088685" y="603390"/>
            <a:ext cx="7202456" cy="78692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88685" y="1511799"/>
            <a:ext cx="7202456" cy="25879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65604" y="247778"/>
            <a:ext cx="2625536" cy="231901"/>
          </a:xfrm>
          <a:prstGeom prst="rect">
            <a:avLst/>
          </a:prstGeom>
        </p:spPr>
        <p:txBody>
          <a:bodyPr vert="horz" lIns="91440" tIns="45720" rIns="91440" bIns="45720" rtlCol="0" anchor="ctr"/>
          <a:lstStyle>
            <a:lvl1pPr algn="r">
              <a:defRPr sz="750">
                <a:solidFill>
                  <a:schemeClr val="tx1">
                    <a:tint val="75000"/>
                  </a:schemeClr>
                </a:solidFill>
              </a:defRPr>
            </a:lvl1pPr>
          </a:lstStyle>
          <a:p>
            <a:fld id="{48A87A34-81AB-432B-8DAE-1953F412C126}" type="datetimeFigureOut">
              <a:rPr lang="en-US" dirty="0"/>
              <a:pPr/>
              <a:t>12/4/2023</a:t>
            </a:fld>
            <a:endParaRPr lang="en-US" dirty="0"/>
          </a:p>
        </p:txBody>
      </p:sp>
      <p:sp>
        <p:nvSpPr>
          <p:cNvPr id="5" name="Footer Placeholder 4"/>
          <p:cNvSpPr>
            <a:spLocks noGrp="1"/>
          </p:cNvSpPr>
          <p:nvPr>
            <p:ph type="ftr" sz="quarter" idx="3"/>
          </p:nvPr>
        </p:nvSpPr>
        <p:spPr>
          <a:xfrm>
            <a:off x="1088684" y="246981"/>
            <a:ext cx="4454127" cy="231901"/>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60046" y="599230"/>
            <a:ext cx="608264" cy="377684"/>
          </a:xfrm>
          <a:prstGeom prst="rect">
            <a:avLst/>
          </a:prstGeom>
        </p:spPr>
        <p:txBody>
          <a:bodyPr vert="horz" lIns="91440" tIns="45720" rIns="91440" bIns="45720" rtlCol="0" anchor="t"/>
          <a:lstStyle>
            <a:lvl1pPr algn="r">
              <a:defRPr sz="2100">
                <a:solidFill>
                  <a:schemeClr val="accent1"/>
                </a:solidFill>
              </a:defRPr>
            </a:lvl1pPr>
          </a:lstStyle>
          <a:p>
            <a:pPr marL="0" lvl="0" indent="0" algn="r" rtl="0">
              <a:spcBef>
                <a:spcPts val="0"/>
              </a:spcBef>
              <a:spcAft>
                <a:spcPts val="0"/>
              </a:spcAft>
              <a:buNone/>
            </a:pPr>
            <a:fld id="{00000000-1234-1234-1234-123412341234}" type="slidenum">
              <a:rPr lang="en" smtClean="0"/>
              <a:t>‹#›</a:t>
            </a:fld>
            <a:endParaRPr lang="en"/>
          </a:p>
        </p:txBody>
      </p:sp>
      <p:cxnSp>
        <p:nvCxnSpPr>
          <p:cNvPr id="10" name="Straight Connector 9"/>
          <p:cNvCxnSpPr/>
          <p:nvPr/>
        </p:nvCxnSpPr>
        <p:spPr>
          <a:xfrm>
            <a:off x="0" y="4596310"/>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291956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lvl1pPr algn="l" defTabSz="685800" rtl="0" eaLnBrk="1" latinLnBrk="0" hangingPunct="1">
        <a:lnSpc>
          <a:spcPct val="90000"/>
        </a:lnSpc>
        <a:spcBef>
          <a:spcPct val="0"/>
        </a:spcBef>
        <a:buNone/>
        <a:defRPr sz="2400" b="0" i="0" kern="1200" cap="all">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00000"/>
        <a:buFont typeface="Arial" panose="020B0604020202020204" pitchFamily="34" charset="0"/>
        <a:buChar char="•"/>
        <a:defRPr sz="15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350" kern="1200" cap="none"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5" y="731"/>
            <a:ext cx="9143985" cy="51435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5203136" y="759595"/>
            <a:ext cx="3485614" cy="2176271"/>
          </a:xfrm>
        </p:spPr>
        <p:txBody>
          <a:bodyPr anchor="b">
            <a:normAutofit fontScale="90000"/>
          </a:bodyPr>
          <a:lstStyle/>
          <a:p>
            <a:r>
              <a:rPr lang="en-US" sz="3300" dirty="0">
                <a:solidFill>
                  <a:schemeClr val="tx1"/>
                </a:solidFill>
              </a:rPr>
              <a:t>Climate Change: </a:t>
            </a:r>
            <a:br>
              <a:rPr lang="en-US" sz="3300" dirty="0">
                <a:solidFill>
                  <a:schemeClr val="tx1"/>
                </a:solidFill>
              </a:rPr>
            </a:br>
            <a:r>
              <a:rPr lang="en-US" sz="3300" dirty="0">
                <a:solidFill>
                  <a:schemeClr val="tx1"/>
                </a:solidFill>
              </a:rPr>
              <a:t>A visual through environmental shifts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5203136" y="3027963"/>
            <a:ext cx="2404230" cy="905929"/>
          </a:xfrm>
        </p:spPr>
        <p:txBody>
          <a:bodyPr anchor="t">
            <a:normAutofit lnSpcReduction="10000"/>
          </a:bodyPr>
          <a:lstStyle/>
          <a:p>
            <a:pPr>
              <a:lnSpc>
                <a:spcPct val="100000"/>
              </a:lnSpc>
            </a:pPr>
            <a:r>
              <a:rPr lang="en-US" sz="1200" dirty="0"/>
              <a:t>Duy Mai</a:t>
            </a:r>
          </a:p>
          <a:p>
            <a:pPr>
              <a:lnSpc>
                <a:spcPct val="100000"/>
              </a:lnSpc>
            </a:pPr>
            <a:r>
              <a:rPr lang="en-US" sz="1200" dirty="0"/>
              <a:t>Hoang-Uyen Tran</a:t>
            </a:r>
          </a:p>
          <a:p>
            <a:pPr>
              <a:lnSpc>
                <a:spcPct val="100000"/>
              </a:lnSpc>
            </a:pPr>
            <a:r>
              <a:rPr lang="en-US" sz="1200" dirty="0"/>
              <a:t>Twan Tran</a:t>
            </a:r>
          </a:p>
        </p:txBody>
      </p:sp>
    </p:spTree>
    <p:extLst>
      <p:ext uri="{BB962C8B-B14F-4D97-AF65-F5344CB8AC3E}">
        <p14:creationId xmlns:p14="http://schemas.microsoft.com/office/powerpoint/2010/main" val="193143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3F437-F309-B878-2071-CD681847DAB1}"/>
              </a:ext>
            </a:extLst>
          </p:cNvPr>
          <p:cNvSpPr>
            <a:spLocks noGrp="1"/>
          </p:cNvSpPr>
          <p:nvPr>
            <p:ph type="title"/>
          </p:nvPr>
        </p:nvSpPr>
        <p:spPr>
          <a:xfrm>
            <a:off x="311700" y="0"/>
            <a:ext cx="8520600" cy="841800"/>
          </a:xfrm>
        </p:spPr>
        <p:txBody>
          <a:bodyPr/>
          <a:lstStyle/>
          <a:p>
            <a:r>
              <a:rPr lang="en-US" dirty="0">
                <a:latin typeface="Calibri" panose="020F0502020204030204" pitchFamily="34" charset="0"/>
                <a:cs typeface="Calibri" panose="020F0502020204030204" pitchFamily="34" charset="0"/>
              </a:rPr>
              <a:t>What is </a:t>
            </a:r>
            <a:r>
              <a:rPr lang="en-US" b="1" dirty="0">
                <a:latin typeface="Calibri" panose="020F0502020204030204" pitchFamily="34" charset="0"/>
                <a:cs typeface="Calibri" panose="020F0502020204030204" pitchFamily="34" charset="0"/>
              </a:rPr>
              <a:t>climate Change </a:t>
            </a:r>
            <a:r>
              <a:rPr lang="en-US" dirty="0">
                <a:latin typeface="Calibri" panose="020F0502020204030204" pitchFamily="34" charset="0"/>
                <a:cs typeface="Calibri" panose="020F0502020204030204" pitchFamily="34" charset="0"/>
              </a:rPr>
              <a:t>?</a:t>
            </a:r>
          </a:p>
        </p:txBody>
      </p:sp>
      <p:pic>
        <p:nvPicPr>
          <p:cNvPr id="4" name="Picture 3">
            <a:extLst>
              <a:ext uri="{FF2B5EF4-FFF2-40B4-BE49-F238E27FC236}">
                <a16:creationId xmlns:a16="http://schemas.microsoft.com/office/drawing/2014/main" id="{8F8934FB-8067-6E27-E291-83216D7C9E1F}"/>
              </a:ext>
            </a:extLst>
          </p:cNvPr>
          <p:cNvPicPr>
            <a:picLocks noChangeAspect="1"/>
          </p:cNvPicPr>
          <p:nvPr/>
        </p:nvPicPr>
        <p:blipFill>
          <a:blip r:embed="rId2"/>
          <a:stretch>
            <a:fillRect/>
          </a:stretch>
        </p:blipFill>
        <p:spPr>
          <a:xfrm>
            <a:off x="3920737" y="1340830"/>
            <a:ext cx="4687136" cy="3163019"/>
          </a:xfrm>
          <a:prstGeom prst="rect">
            <a:avLst/>
          </a:prstGeom>
        </p:spPr>
      </p:pic>
      <p:sp>
        <p:nvSpPr>
          <p:cNvPr id="5" name="TextBox 4">
            <a:extLst>
              <a:ext uri="{FF2B5EF4-FFF2-40B4-BE49-F238E27FC236}">
                <a16:creationId xmlns:a16="http://schemas.microsoft.com/office/drawing/2014/main" id="{FCEC2424-85AA-47D7-8F04-D3AF6DE7B92E}"/>
              </a:ext>
            </a:extLst>
          </p:cNvPr>
          <p:cNvSpPr txBox="1"/>
          <p:nvPr/>
        </p:nvSpPr>
        <p:spPr>
          <a:xfrm>
            <a:off x="536127" y="1340830"/>
            <a:ext cx="2947131" cy="3323987"/>
          </a:xfrm>
          <a:prstGeom prst="rect">
            <a:avLst/>
          </a:prstGeom>
          <a:noFill/>
        </p:spPr>
        <p:txBody>
          <a:bodyPr wrap="square" rtlCol="0">
            <a:spAutoFit/>
          </a:bodyPr>
          <a:lstStyle/>
          <a:p>
            <a:r>
              <a:rPr lang="en-US" sz="1200" dirty="0">
                <a:latin typeface="Calibri" panose="020F0502020204030204" pitchFamily="34" charset="0"/>
                <a:cs typeface="Calibri" panose="020F0502020204030204" pitchFamily="34" charset="0"/>
              </a:rPr>
              <a:t>Since 1850, scientists have diligently documented global surface temperatures using thermometer-based records. The data trends depict a consistent rise in temperatures, indicating a warming trend across the planet. This observed temperature increase is a clear indication of the changing climate.</a:t>
            </a:r>
          </a:p>
          <a:p>
            <a:endParaRPr lang="en-US" sz="1200" dirty="0">
              <a:latin typeface="Calibri" panose="020F0502020204030204" pitchFamily="34" charset="0"/>
              <a:cs typeface="Calibri" panose="020F0502020204030204" pitchFamily="34" charset="0"/>
            </a:endParaRPr>
          </a:p>
          <a:p>
            <a:r>
              <a:rPr lang="en-US" sz="1200" dirty="0">
                <a:latin typeface="Calibri" panose="020F0502020204030204" pitchFamily="34" charset="0"/>
                <a:cs typeface="Calibri" panose="020F0502020204030204" pitchFamily="34" charset="0"/>
              </a:rPr>
              <a:t>This is primarily because of the emission of greenhouse gases (GHGs) such as CO</a:t>
            </a:r>
            <a:r>
              <a:rPr lang="en-US" sz="1200" baseline="-25000" dirty="0">
                <a:latin typeface="Calibri" panose="020F0502020204030204" pitchFamily="34" charset="0"/>
                <a:cs typeface="Calibri" panose="020F0502020204030204" pitchFamily="34" charset="0"/>
              </a:rPr>
              <a:t>2</a:t>
            </a:r>
            <a:r>
              <a:rPr lang="en-US" sz="1200" dirty="0">
                <a:latin typeface="Calibri" panose="020F0502020204030204" pitchFamily="34" charset="0"/>
                <a:cs typeface="Calibri" panose="020F0502020204030204" pitchFamily="34" charset="0"/>
              </a:rPr>
              <a:t>, CH</a:t>
            </a:r>
            <a:r>
              <a:rPr lang="en-US" sz="1200" baseline="-25000" dirty="0">
                <a:latin typeface="Calibri" panose="020F0502020204030204" pitchFamily="34" charset="0"/>
                <a:cs typeface="Calibri" panose="020F0502020204030204" pitchFamily="34" charset="0"/>
              </a:rPr>
              <a:t>4</a:t>
            </a:r>
            <a:r>
              <a:rPr lang="en-US" sz="1200" dirty="0">
                <a:latin typeface="Calibri" panose="020F0502020204030204" pitchFamily="34" charset="0"/>
                <a:cs typeface="Calibri" panose="020F0502020204030204" pitchFamily="34" charset="0"/>
              </a:rPr>
              <a:t>, and N</a:t>
            </a:r>
            <a:r>
              <a:rPr lang="en-US" sz="1200" baseline="-25000" dirty="0">
                <a:latin typeface="Calibri" panose="020F0502020204030204" pitchFamily="34" charset="0"/>
                <a:cs typeface="Calibri" panose="020F0502020204030204" pitchFamily="34" charset="0"/>
              </a:rPr>
              <a:t>2</a:t>
            </a:r>
            <a:r>
              <a:rPr lang="en-US" sz="1200" dirty="0">
                <a:latin typeface="Calibri" panose="020F0502020204030204" pitchFamily="34" charset="0"/>
                <a:cs typeface="Calibri" panose="020F0502020204030204" pitchFamily="34" charset="0"/>
              </a:rPr>
              <a:t>O. These GHGs act as a blanket in the Earth's atmosphere, trapping heat and causing the Earth's temperature to rise. </a:t>
            </a:r>
          </a:p>
          <a:p>
            <a:r>
              <a:rPr lang="en-US" sz="1200" dirty="0">
                <a:latin typeface="Calibri" panose="020F0502020204030204" pitchFamily="34" charset="0"/>
                <a:cs typeface="Calibri" panose="020F0502020204030204" pitchFamily="34" charset="0"/>
              </a:rPr>
              <a:t>This increase in temperature can result in extreme weather events, rising sea levels, and disruptions to ecosystems</a:t>
            </a:r>
            <a:r>
              <a:rPr lang="en-US" dirty="0">
                <a:latin typeface="Calibri" panose="020F0502020204030204" pitchFamily="34" charset="0"/>
                <a:cs typeface="Calibri" panose="020F0502020204030204" pitchFamily="34" charset="0"/>
              </a:rPr>
              <a:t>.</a:t>
            </a:r>
          </a:p>
        </p:txBody>
      </p:sp>
      <p:sp>
        <p:nvSpPr>
          <p:cNvPr id="6" name="TextBox 5">
            <a:extLst>
              <a:ext uri="{FF2B5EF4-FFF2-40B4-BE49-F238E27FC236}">
                <a16:creationId xmlns:a16="http://schemas.microsoft.com/office/drawing/2014/main" id="{D791F8A6-796F-22C4-E79A-DB48EDECF9BB}"/>
              </a:ext>
            </a:extLst>
          </p:cNvPr>
          <p:cNvSpPr txBox="1"/>
          <p:nvPr/>
        </p:nvSpPr>
        <p:spPr>
          <a:xfrm>
            <a:off x="674288" y="822065"/>
            <a:ext cx="7795423" cy="461665"/>
          </a:xfrm>
          <a:prstGeom prst="rect">
            <a:avLst/>
          </a:prstGeom>
          <a:noFill/>
        </p:spPr>
        <p:txBody>
          <a:bodyPr wrap="square" rtlCol="0">
            <a:spAutoFit/>
          </a:bodyPr>
          <a:lstStyle/>
          <a:p>
            <a:r>
              <a:rPr lang="en-US" sz="1200" i="1" dirty="0">
                <a:latin typeface="Calibri" panose="020F0502020204030204" pitchFamily="34" charset="0"/>
                <a:cs typeface="Calibri" panose="020F0502020204030204" pitchFamily="34" charset="0"/>
              </a:rPr>
              <a:t>Climate change, often referred to as global warming, or the greenhouse effect, is a change in the Earth's average temperature and cycles of weather patterns caused by human activities over a long period of time.</a:t>
            </a:r>
          </a:p>
        </p:txBody>
      </p:sp>
    </p:spTree>
    <p:extLst>
      <p:ext uri="{BB962C8B-B14F-4D97-AF65-F5344CB8AC3E}">
        <p14:creationId xmlns:p14="http://schemas.microsoft.com/office/powerpoint/2010/main" val="26856839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58016-4C52-D983-FF1B-CC9D9066CD9B}"/>
              </a:ext>
            </a:extLst>
          </p:cNvPr>
          <p:cNvSpPr>
            <a:spLocks noGrp="1"/>
          </p:cNvSpPr>
          <p:nvPr>
            <p:ph type="title"/>
          </p:nvPr>
        </p:nvSpPr>
        <p:spPr>
          <a:xfrm>
            <a:off x="311700" y="0"/>
            <a:ext cx="8520600" cy="841800"/>
          </a:xfrm>
        </p:spPr>
        <p:txBody>
          <a:bodyPr/>
          <a:lstStyle/>
          <a:p>
            <a:r>
              <a:rPr lang="en-US" dirty="0">
                <a:latin typeface="Calibri" panose="020F0502020204030204" pitchFamily="34" charset="0"/>
                <a:cs typeface="Calibri" panose="020F0502020204030204" pitchFamily="34" charset="0"/>
              </a:rPr>
              <a:t>Why is It </a:t>
            </a:r>
            <a:r>
              <a:rPr lang="en-US" b="1" dirty="0">
                <a:latin typeface="Calibri" panose="020F0502020204030204" pitchFamily="34" charset="0"/>
                <a:cs typeface="Calibri" panose="020F0502020204030204" pitchFamily="34" charset="0"/>
              </a:rPr>
              <a:t>a problem</a:t>
            </a:r>
            <a:r>
              <a:rPr lang="en-US" dirty="0">
                <a:latin typeface="Calibri" panose="020F0502020204030204" pitchFamily="34" charset="0"/>
                <a:cs typeface="Calibri" panose="020F0502020204030204" pitchFamily="34" charset="0"/>
              </a:rPr>
              <a:t>?</a:t>
            </a:r>
          </a:p>
        </p:txBody>
      </p:sp>
      <p:sp>
        <p:nvSpPr>
          <p:cNvPr id="3" name="TextBox 2">
            <a:extLst>
              <a:ext uri="{FF2B5EF4-FFF2-40B4-BE49-F238E27FC236}">
                <a16:creationId xmlns:a16="http://schemas.microsoft.com/office/drawing/2014/main" id="{2D0263E7-5935-7F4C-0895-873EB67EB98E}"/>
              </a:ext>
            </a:extLst>
          </p:cNvPr>
          <p:cNvSpPr txBox="1"/>
          <p:nvPr/>
        </p:nvSpPr>
        <p:spPr>
          <a:xfrm>
            <a:off x="513115" y="717084"/>
            <a:ext cx="8117767" cy="1169551"/>
          </a:xfrm>
          <a:prstGeom prst="rect">
            <a:avLst/>
          </a:prstGeom>
          <a:noFill/>
        </p:spPr>
        <p:txBody>
          <a:bodyPr wrap="square" rtlCol="0">
            <a:spAutoFit/>
          </a:bodyPr>
          <a:lstStyle/>
          <a:p>
            <a:r>
              <a:rPr lang="en-US" sz="1400" dirty="0">
                <a:latin typeface="Calibri" panose="020F0502020204030204" pitchFamily="34" charset="0"/>
                <a:cs typeface="Calibri" panose="020F0502020204030204" pitchFamily="34" charset="0"/>
              </a:rPr>
              <a:t>Over the course of millions of years, species undergo gradual adaptations to survive within their specific environmental conditions. A stable climate is vital for this intricate process, fostering an environment where life forms can flourish and evolve. However, when the climate undergoes rapid changes, organisms face a challenge: the limited time available for adaptation to new conditions. Consequently, these swift alterations may render certain species unable to cope, threatening their survival in the changed environment.</a:t>
            </a:r>
          </a:p>
        </p:txBody>
      </p:sp>
      <p:pic>
        <p:nvPicPr>
          <p:cNvPr id="4" name="Picture 3">
            <a:extLst>
              <a:ext uri="{FF2B5EF4-FFF2-40B4-BE49-F238E27FC236}">
                <a16:creationId xmlns:a16="http://schemas.microsoft.com/office/drawing/2014/main" id="{C0A5ED73-7E3A-5C65-F169-52F871496E60}"/>
              </a:ext>
            </a:extLst>
          </p:cNvPr>
          <p:cNvPicPr>
            <a:picLocks noChangeAspect="1"/>
          </p:cNvPicPr>
          <p:nvPr/>
        </p:nvPicPr>
        <p:blipFill>
          <a:blip r:embed="rId2"/>
          <a:stretch>
            <a:fillRect/>
          </a:stretch>
        </p:blipFill>
        <p:spPr>
          <a:xfrm>
            <a:off x="2555714" y="1886635"/>
            <a:ext cx="4032571" cy="2688381"/>
          </a:xfrm>
          <a:prstGeom prst="rect">
            <a:avLst/>
          </a:prstGeom>
        </p:spPr>
      </p:pic>
    </p:spTree>
    <p:extLst>
      <p:ext uri="{BB962C8B-B14F-4D97-AF65-F5344CB8AC3E}">
        <p14:creationId xmlns:p14="http://schemas.microsoft.com/office/powerpoint/2010/main" val="60606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645BF0C-628B-3C34-93B2-1752868A6DE2}"/>
              </a:ext>
            </a:extLst>
          </p:cNvPr>
          <p:cNvSpPr txBox="1">
            <a:spLocks/>
          </p:cNvSpPr>
          <p:nvPr/>
        </p:nvSpPr>
        <p:spPr>
          <a:xfrm>
            <a:off x="311700" y="0"/>
            <a:ext cx="8520600" cy="841800"/>
          </a:xfrm>
          <a:prstGeom prst="rect">
            <a:avLst/>
          </a:prstGeom>
        </p:spPr>
        <p:txBody>
          <a:bodyPr spcFirstLastPara="1" vert="horz" wrap="square" lIns="91425" tIns="91425" rIns="91425" bIns="91425" rtlCol="0" anchor="ctr" anchorCtr="0">
            <a:normAutofit/>
          </a:bodyPr>
          <a:lstStyle>
            <a:lvl1pPr lvl="0" algn="ctr" defTabSz="685800" rtl="0" eaLnBrk="1" latinLnBrk="0" hangingPunct="1">
              <a:lnSpc>
                <a:spcPct val="90000"/>
              </a:lnSpc>
              <a:spcBef>
                <a:spcPts val="0"/>
              </a:spcBef>
              <a:spcAft>
                <a:spcPts val="0"/>
              </a:spcAft>
              <a:buSzPts val="3600"/>
              <a:buNone/>
              <a:defRPr sz="3600" b="0" i="0" kern="1200" cap="all">
                <a:solidFill>
                  <a:schemeClr val="tx1"/>
                </a:solidFill>
                <a:effectLst/>
                <a:latin typeface="+mj-lt"/>
                <a:ea typeface="+mj-ea"/>
                <a:cs typeface="+mj-c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dirty="0">
                <a:latin typeface="Calibri" panose="020F0502020204030204" pitchFamily="34" charset="0"/>
                <a:cs typeface="Calibri" panose="020F0502020204030204" pitchFamily="34" charset="0"/>
              </a:rPr>
              <a:t>Why is It </a:t>
            </a:r>
            <a:r>
              <a:rPr lang="en-US" b="1" dirty="0">
                <a:latin typeface="Calibri" panose="020F0502020204030204" pitchFamily="34" charset="0"/>
                <a:cs typeface="Calibri" panose="020F0502020204030204" pitchFamily="34" charset="0"/>
              </a:rPr>
              <a:t>a problem</a:t>
            </a:r>
            <a:r>
              <a:rPr lang="en-US" dirty="0">
                <a:latin typeface="Calibri" panose="020F0502020204030204" pitchFamily="34" charset="0"/>
                <a:cs typeface="Calibri" panose="020F0502020204030204" pitchFamily="34" charset="0"/>
              </a:rPr>
              <a:t>?</a:t>
            </a:r>
          </a:p>
        </p:txBody>
      </p:sp>
      <p:pic>
        <p:nvPicPr>
          <p:cNvPr id="6" name="Picture 5">
            <a:extLst>
              <a:ext uri="{FF2B5EF4-FFF2-40B4-BE49-F238E27FC236}">
                <a16:creationId xmlns:a16="http://schemas.microsoft.com/office/drawing/2014/main" id="{6268FC52-8C78-A082-2743-112C0598C299}"/>
              </a:ext>
            </a:extLst>
          </p:cNvPr>
          <p:cNvPicPr>
            <a:picLocks noChangeAspect="1"/>
          </p:cNvPicPr>
          <p:nvPr/>
        </p:nvPicPr>
        <p:blipFill>
          <a:blip r:embed="rId2"/>
          <a:stretch>
            <a:fillRect/>
          </a:stretch>
        </p:blipFill>
        <p:spPr>
          <a:xfrm>
            <a:off x="2154429" y="1891666"/>
            <a:ext cx="4835137" cy="2584528"/>
          </a:xfrm>
          <a:prstGeom prst="rect">
            <a:avLst/>
          </a:prstGeom>
        </p:spPr>
      </p:pic>
      <p:sp>
        <p:nvSpPr>
          <p:cNvPr id="7" name="TextBox 6">
            <a:extLst>
              <a:ext uri="{FF2B5EF4-FFF2-40B4-BE49-F238E27FC236}">
                <a16:creationId xmlns:a16="http://schemas.microsoft.com/office/drawing/2014/main" id="{F7827610-E3E7-0F0A-5C49-BF962CC2739A}"/>
              </a:ext>
            </a:extLst>
          </p:cNvPr>
          <p:cNvSpPr txBox="1"/>
          <p:nvPr/>
        </p:nvSpPr>
        <p:spPr>
          <a:xfrm>
            <a:off x="311699" y="723625"/>
            <a:ext cx="8520599" cy="1077218"/>
          </a:xfrm>
          <a:prstGeom prst="rect">
            <a:avLst/>
          </a:prstGeom>
          <a:noFill/>
        </p:spPr>
        <p:txBody>
          <a:bodyPr wrap="square" rtlCol="0">
            <a:spAutoFit/>
          </a:bodyPr>
          <a:lstStyle/>
          <a:p>
            <a:r>
              <a:rPr lang="en-US" sz="1600" dirty="0">
                <a:latin typeface="Calibri" panose="020F0502020204030204" pitchFamily="34" charset="0"/>
                <a:cs typeface="Calibri" panose="020F0502020204030204" pitchFamily="34" charset="0"/>
              </a:rPr>
              <a:t>Changes in the climate lead to disturbances in weather patterns, amplifying the frequency of extreme weather events. These encompass heightened hurricane activity, prolonged droughts, and escalated occurrences of floods. Concurrently, the surge in global temperatures parallels a noticeable uptick in documented natural disasters.</a:t>
            </a:r>
          </a:p>
        </p:txBody>
      </p:sp>
    </p:spTree>
    <p:extLst>
      <p:ext uri="{BB962C8B-B14F-4D97-AF65-F5344CB8AC3E}">
        <p14:creationId xmlns:p14="http://schemas.microsoft.com/office/powerpoint/2010/main" val="29991222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F84BE-98E2-982B-BAA9-02AD51B45272}"/>
              </a:ext>
            </a:extLst>
          </p:cNvPr>
          <p:cNvSpPr>
            <a:spLocks noGrp="1"/>
          </p:cNvSpPr>
          <p:nvPr>
            <p:ph type="title"/>
          </p:nvPr>
        </p:nvSpPr>
        <p:spPr>
          <a:xfrm>
            <a:off x="166975" y="841800"/>
            <a:ext cx="8520600" cy="841800"/>
          </a:xfrm>
        </p:spPr>
        <p:txBody>
          <a:bodyPr>
            <a:normAutofit/>
          </a:bodyPr>
          <a:lstStyle/>
          <a:p>
            <a:r>
              <a:rPr lang="en-US" sz="1600" dirty="0" err="1">
                <a:latin typeface="Calibri" panose="020F0502020204030204" pitchFamily="34" charset="0"/>
                <a:cs typeface="Calibri" panose="020F0502020204030204" pitchFamily="34" charset="0"/>
              </a:rPr>
              <a:t>Bla</a:t>
            </a:r>
            <a:r>
              <a:rPr lang="en-US" sz="1600" dirty="0">
                <a:latin typeface="Calibri" panose="020F0502020204030204" pitchFamily="34" charset="0"/>
                <a:cs typeface="Calibri" panose="020F0502020204030204" pitchFamily="34" charset="0"/>
              </a:rPr>
              <a:t> </a:t>
            </a:r>
            <a:r>
              <a:rPr lang="en-US" sz="1600" dirty="0" err="1">
                <a:latin typeface="Calibri" panose="020F0502020204030204" pitchFamily="34" charset="0"/>
                <a:cs typeface="Calibri" panose="020F0502020204030204" pitchFamily="34" charset="0"/>
              </a:rPr>
              <a:t>Bla</a:t>
            </a:r>
            <a:endParaRPr lang="en-US" sz="1600" dirty="0">
              <a:latin typeface="Calibri" panose="020F0502020204030204" pitchFamily="34" charset="0"/>
              <a:cs typeface="Calibri" panose="020F0502020204030204" pitchFamily="34" charset="0"/>
            </a:endParaRPr>
          </a:p>
        </p:txBody>
      </p:sp>
      <p:sp>
        <p:nvSpPr>
          <p:cNvPr id="3" name="Title 1">
            <a:extLst>
              <a:ext uri="{FF2B5EF4-FFF2-40B4-BE49-F238E27FC236}">
                <a16:creationId xmlns:a16="http://schemas.microsoft.com/office/drawing/2014/main" id="{00CF155C-47C5-C9EE-AFA4-A221A26BA7DB}"/>
              </a:ext>
            </a:extLst>
          </p:cNvPr>
          <p:cNvSpPr txBox="1">
            <a:spLocks/>
          </p:cNvSpPr>
          <p:nvPr/>
        </p:nvSpPr>
        <p:spPr>
          <a:xfrm>
            <a:off x="311700" y="0"/>
            <a:ext cx="8520600" cy="841800"/>
          </a:xfrm>
          <a:prstGeom prst="rect">
            <a:avLst/>
          </a:prstGeom>
        </p:spPr>
        <p:txBody>
          <a:bodyPr spcFirstLastPara="1" vert="horz" wrap="square" lIns="91425" tIns="91425" rIns="91425" bIns="91425" rtlCol="0" anchor="ctr" anchorCtr="0">
            <a:normAutofit/>
          </a:bodyPr>
          <a:lstStyle>
            <a:lvl1pPr lvl="0" algn="ctr" defTabSz="685800" rtl="0" eaLnBrk="1" latinLnBrk="0" hangingPunct="1">
              <a:lnSpc>
                <a:spcPct val="90000"/>
              </a:lnSpc>
              <a:spcBef>
                <a:spcPts val="0"/>
              </a:spcBef>
              <a:spcAft>
                <a:spcPts val="0"/>
              </a:spcAft>
              <a:buSzPts val="3600"/>
              <a:buNone/>
              <a:defRPr sz="3600" b="0" i="0" kern="1200" cap="all">
                <a:solidFill>
                  <a:schemeClr val="tx1"/>
                </a:solidFill>
                <a:effectLst/>
                <a:latin typeface="+mj-lt"/>
                <a:ea typeface="+mj-ea"/>
                <a:cs typeface="+mj-c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dirty="0">
                <a:latin typeface="Calibri" panose="020F0502020204030204" pitchFamily="34" charset="0"/>
                <a:cs typeface="Calibri" panose="020F0502020204030204" pitchFamily="34" charset="0"/>
              </a:rPr>
              <a:t>Why is It </a:t>
            </a:r>
            <a:r>
              <a:rPr lang="en-US" b="1" dirty="0">
                <a:latin typeface="Calibri" panose="020F0502020204030204" pitchFamily="34" charset="0"/>
                <a:cs typeface="Calibri" panose="020F0502020204030204" pitchFamily="34" charset="0"/>
              </a:rPr>
              <a:t>a problem</a:t>
            </a:r>
            <a:r>
              <a:rPr lang="en-US" dirty="0">
                <a:latin typeface="Calibri" panose="020F0502020204030204" pitchFamily="34" charset="0"/>
                <a:cs typeface="Calibri" panose="020F0502020204030204" pitchFamily="34" charset="0"/>
              </a:rPr>
              <a:t>?</a:t>
            </a:r>
          </a:p>
        </p:txBody>
      </p:sp>
      <p:pic>
        <p:nvPicPr>
          <p:cNvPr id="5" name="Picture 4">
            <a:extLst>
              <a:ext uri="{FF2B5EF4-FFF2-40B4-BE49-F238E27FC236}">
                <a16:creationId xmlns:a16="http://schemas.microsoft.com/office/drawing/2014/main" id="{358899DD-C480-D846-D1D2-F743E47A8A9C}"/>
              </a:ext>
            </a:extLst>
          </p:cNvPr>
          <p:cNvPicPr>
            <a:picLocks noChangeAspect="1"/>
          </p:cNvPicPr>
          <p:nvPr/>
        </p:nvPicPr>
        <p:blipFill>
          <a:blip r:embed="rId2"/>
          <a:stretch>
            <a:fillRect/>
          </a:stretch>
        </p:blipFill>
        <p:spPr>
          <a:xfrm>
            <a:off x="1855114" y="1752709"/>
            <a:ext cx="5144322" cy="2749797"/>
          </a:xfrm>
          <a:prstGeom prst="rect">
            <a:avLst/>
          </a:prstGeom>
        </p:spPr>
      </p:pic>
    </p:spTree>
    <p:extLst>
      <p:ext uri="{BB962C8B-B14F-4D97-AF65-F5344CB8AC3E}">
        <p14:creationId xmlns:p14="http://schemas.microsoft.com/office/powerpoint/2010/main" val="1792892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F84BE-98E2-982B-BAA9-02AD51B45272}"/>
              </a:ext>
            </a:extLst>
          </p:cNvPr>
          <p:cNvSpPr>
            <a:spLocks noGrp="1"/>
          </p:cNvSpPr>
          <p:nvPr>
            <p:ph type="title"/>
          </p:nvPr>
        </p:nvSpPr>
        <p:spPr>
          <a:xfrm>
            <a:off x="166975" y="841800"/>
            <a:ext cx="8520600" cy="841800"/>
          </a:xfrm>
        </p:spPr>
        <p:txBody>
          <a:bodyPr>
            <a:normAutofit/>
          </a:bodyPr>
          <a:lstStyle/>
          <a:p>
            <a:endParaRPr lang="en-US" sz="1600" dirty="0">
              <a:latin typeface="Calibri" panose="020F0502020204030204" pitchFamily="34" charset="0"/>
              <a:cs typeface="Calibri" panose="020F0502020204030204" pitchFamily="34" charset="0"/>
            </a:endParaRPr>
          </a:p>
        </p:txBody>
      </p:sp>
      <p:sp>
        <p:nvSpPr>
          <p:cNvPr id="3" name="Title 1">
            <a:extLst>
              <a:ext uri="{FF2B5EF4-FFF2-40B4-BE49-F238E27FC236}">
                <a16:creationId xmlns:a16="http://schemas.microsoft.com/office/drawing/2014/main" id="{00CF155C-47C5-C9EE-AFA4-A221A26BA7DB}"/>
              </a:ext>
            </a:extLst>
          </p:cNvPr>
          <p:cNvSpPr txBox="1">
            <a:spLocks/>
          </p:cNvSpPr>
          <p:nvPr/>
        </p:nvSpPr>
        <p:spPr>
          <a:xfrm>
            <a:off x="311700" y="0"/>
            <a:ext cx="8520600" cy="841800"/>
          </a:xfrm>
          <a:prstGeom prst="rect">
            <a:avLst/>
          </a:prstGeom>
        </p:spPr>
        <p:txBody>
          <a:bodyPr spcFirstLastPara="1" vert="horz" wrap="square" lIns="91425" tIns="91425" rIns="91425" bIns="91425" rtlCol="0" anchor="ctr" anchorCtr="0">
            <a:normAutofit/>
          </a:bodyPr>
          <a:lstStyle>
            <a:lvl1pPr lvl="0" algn="ctr" defTabSz="685800" rtl="0" eaLnBrk="1" latinLnBrk="0" hangingPunct="1">
              <a:lnSpc>
                <a:spcPct val="90000"/>
              </a:lnSpc>
              <a:spcBef>
                <a:spcPts val="0"/>
              </a:spcBef>
              <a:spcAft>
                <a:spcPts val="0"/>
              </a:spcAft>
              <a:buSzPts val="3600"/>
              <a:buNone/>
              <a:defRPr sz="3600" b="0" i="0" kern="1200" cap="all">
                <a:solidFill>
                  <a:schemeClr val="tx1"/>
                </a:solidFill>
                <a:effectLst/>
                <a:latin typeface="+mj-lt"/>
                <a:ea typeface="+mj-ea"/>
                <a:cs typeface="+mj-c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dirty="0">
                <a:latin typeface="Calibri" panose="020F0502020204030204" pitchFamily="34" charset="0"/>
                <a:cs typeface="Calibri" panose="020F0502020204030204" pitchFamily="34" charset="0"/>
              </a:rPr>
              <a:t>Why is It </a:t>
            </a:r>
            <a:r>
              <a:rPr lang="en-US" b="1" dirty="0">
                <a:latin typeface="Calibri" panose="020F0502020204030204" pitchFamily="34" charset="0"/>
                <a:cs typeface="Calibri" panose="020F0502020204030204" pitchFamily="34" charset="0"/>
              </a:rPr>
              <a:t>a problem</a:t>
            </a:r>
            <a:r>
              <a:rPr lang="en-US" dirty="0">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125542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E8EEB-CC68-9AC1-165A-9B6F30EBD7CC}"/>
              </a:ext>
            </a:extLst>
          </p:cNvPr>
          <p:cNvSpPr>
            <a:spLocks noGrp="1"/>
          </p:cNvSpPr>
          <p:nvPr>
            <p:ph type="title"/>
          </p:nvPr>
        </p:nvSpPr>
        <p:spPr>
          <a:xfrm>
            <a:off x="311700" y="0"/>
            <a:ext cx="8520600" cy="841800"/>
          </a:xfrm>
        </p:spPr>
        <p:txBody>
          <a:bodyPr/>
          <a:lstStyle/>
          <a:p>
            <a:r>
              <a:rPr lang="en-US" dirty="0">
                <a:latin typeface="Calibri" panose="020F0502020204030204" pitchFamily="34" charset="0"/>
                <a:cs typeface="Calibri" panose="020F0502020204030204" pitchFamily="34" charset="0"/>
              </a:rPr>
              <a:t>Who Causes </a:t>
            </a:r>
            <a:r>
              <a:rPr lang="en-US" b="1" dirty="0">
                <a:latin typeface="Calibri" panose="020F0502020204030204" pitchFamily="34" charset="0"/>
                <a:cs typeface="Calibri" panose="020F0502020204030204" pitchFamily="34" charset="0"/>
              </a:rPr>
              <a:t>climate change</a:t>
            </a:r>
            <a:r>
              <a:rPr lang="en-US" dirty="0">
                <a:latin typeface="Calibri" panose="020F0502020204030204" pitchFamily="34" charset="0"/>
                <a:cs typeface="Calibri" panose="020F0502020204030204" pitchFamily="34" charset="0"/>
              </a:rPr>
              <a:t>?</a:t>
            </a:r>
          </a:p>
        </p:txBody>
      </p:sp>
      <p:sp>
        <p:nvSpPr>
          <p:cNvPr id="3" name="TextBox 2">
            <a:extLst>
              <a:ext uri="{FF2B5EF4-FFF2-40B4-BE49-F238E27FC236}">
                <a16:creationId xmlns:a16="http://schemas.microsoft.com/office/drawing/2014/main" id="{7230E5A1-E0B8-34C1-BB0A-6B72CE05C953}"/>
              </a:ext>
            </a:extLst>
          </p:cNvPr>
          <p:cNvSpPr txBox="1"/>
          <p:nvPr/>
        </p:nvSpPr>
        <p:spPr>
          <a:xfrm>
            <a:off x="179349" y="1553591"/>
            <a:ext cx="3295787" cy="1815882"/>
          </a:xfrm>
          <a:prstGeom prst="rect">
            <a:avLst/>
          </a:prstGeom>
          <a:noFill/>
        </p:spPr>
        <p:txBody>
          <a:bodyPr wrap="square" rtlCol="0">
            <a:spAutoFit/>
          </a:bodyPr>
          <a:lstStyle/>
          <a:p>
            <a:r>
              <a:rPr lang="en-US" sz="1600" dirty="0">
                <a:latin typeface="Calibri" panose="020F0502020204030204" pitchFamily="34" charset="0"/>
                <a:cs typeface="Calibri" panose="020F0502020204030204" pitchFamily="34" charset="0"/>
              </a:rPr>
              <a:t>Around 1% of the greenhouse gases attributed to global warming are believed to have originated from the 50 least developed countries. In contrast, the contributions from the USA, the EU, and China alone account for approximately 60%.</a:t>
            </a:r>
          </a:p>
        </p:txBody>
      </p:sp>
      <p:pic>
        <p:nvPicPr>
          <p:cNvPr id="5" name="Picture 4">
            <a:extLst>
              <a:ext uri="{FF2B5EF4-FFF2-40B4-BE49-F238E27FC236}">
                <a16:creationId xmlns:a16="http://schemas.microsoft.com/office/drawing/2014/main" id="{DCEE3AC7-4E5E-342E-546E-A44F911EFD86}"/>
              </a:ext>
            </a:extLst>
          </p:cNvPr>
          <p:cNvPicPr>
            <a:picLocks noChangeAspect="1"/>
          </p:cNvPicPr>
          <p:nvPr/>
        </p:nvPicPr>
        <p:blipFill>
          <a:blip r:embed="rId2"/>
          <a:stretch>
            <a:fillRect/>
          </a:stretch>
        </p:blipFill>
        <p:spPr>
          <a:xfrm>
            <a:off x="3475136" y="711791"/>
            <a:ext cx="4570268" cy="3852809"/>
          </a:xfrm>
          <a:prstGeom prst="rect">
            <a:avLst/>
          </a:prstGeom>
        </p:spPr>
      </p:pic>
    </p:spTree>
    <p:extLst>
      <p:ext uri="{BB962C8B-B14F-4D97-AF65-F5344CB8AC3E}">
        <p14:creationId xmlns:p14="http://schemas.microsoft.com/office/powerpoint/2010/main" val="1975145425"/>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TM10001114[[fn=Gallery]]</Template>
  <TotalTime>104</TotalTime>
  <Words>377</Words>
  <Application>Microsoft Office PowerPoint</Application>
  <PresentationFormat>On-screen Show (16:9)</PresentationFormat>
  <Paragraphs>19</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Gill Sans MT</vt:lpstr>
      <vt:lpstr>Gallery</vt:lpstr>
      <vt:lpstr>Climate Change:  A visual through environmental shifts</vt:lpstr>
      <vt:lpstr>What is climate Change ?</vt:lpstr>
      <vt:lpstr>Why is It a problem?</vt:lpstr>
      <vt:lpstr>PowerPoint Presentation</vt:lpstr>
      <vt:lpstr>Bla Bla</vt:lpstr>
      <vt:lpstr>PowerPoint Presentation</vt:lpstr>
      <vt:lpstr>Who Causes climate change?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cp:lastModifiedBy>Tuan M Tran</cp:lastModifiedBy>
  <cp:revision>3</cp:revision>
  <dcterms:modified xsi:type="dcterms:W3CDTF">2023-12-05T08:40:16Z</dcterms:modified>
</cp:coreProperties>
</file>